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notesMasterIdLst>
    <p:notesMasterId r:id="rId51"/>
  </p:notesMasterIdLst>
  <p:sldIdLst>
    <p:sldId id="257" r:id="rId5"/>
    <p:sldId id="268" r:id="rId6"/>
    <p:sldId id="262" r:id="rId7"/>
    <p:sldId id="263" r:id="rId8"/>
    <p:sldId id="267" r:id="rId9"/>
    <p:sldId id="266" r:id="rId10"/>
    <p:sldId id="270" r:id="rId11"/>
    <p:sldId id="271" r:id="rId12"/>
    <p:sldId id="272" r:id="rId13"/>
    <p:sldId id="273" r:id="rId14"/>
    <p:sldId id="274" r:id="rId15"/>
    <p:sldId id="284" r:id="rId16"/>
    <p:sldId id="285" r:id="rId17"/>
    <p:sldId id="286" r:id="rId18"/>
    <p:sldId id="287" r:id="rId19"/>
    <p:sldId id="290" r:id="rId20"/>
    <p:sldId id="289" r:id="rId21"/>
    <p:sldId id="291" r:id="rId22"/>
    <p:sldId id="292" r:id="rId23"/>
    <p:sldId id="293" r:id="rId24"/>
    <p:sldId id="294" r:id="rId25"/>
    <p:sldId id="295" r:id="rId26"/>
    <p:sldId id="299" r:id="rId27"/>
    <p:sldId id="296" r:id="rId28"/>
    <p:sldId id="300" r:id="rId29"/>
    <p:sldId id="301" r:id="rId30"/>
    <p:sldId id="298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75" r:id="rId42"/>
    <p:sldId id="277" r:id="rId43"/>
    <p:sldId id="278" r:id="rId44"/>
    <p:sldId id="279" r:id="rId45"/>
    <p:sldId id="276" r:id="rId46"/>
    <p:sldId id="280" r:id="rId47"/>
    <p:sldId id="281" r:id="rId48"/>
    <p:sldId id="282" r:id="rId49"/>
    <p:sldId id="28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9E9D4-A051-4382-A824-7D945C298B9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2F70E-1994-492A-9757-458CB226BF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The user</a:t>
          </a:r>
          <a:endParaRPr lang="en-US"/>
        </a:p>
      </dgm:t>
    </dgm:pt>
    <dgm:pt modelId="{17C45182-E0F5-46FE-8460-FDB913DC8A2B}" type="parTrans" cxnId="{D7BA6D2E-0C5E-4425-98A9-100041044148}">
      <dgm:prSet/>
      <dgm:spPr/>
      <dgm:t>
        <a:bodyPr/>
        <a:lstStyle/>
        <a:p>
          <a:endParaRPr lang="en-US"/>
        </a:p>
      </dgm:t>
    </dgm:pt>
    <dgm:pt modelId="{53EEED2C-A860-42E4-91A7-0149F57CF646}" type="sibTrans" cxnId="{D7BA6D2E-0C5E-4425-98A9-100041044148}">
      <dgm:prSet/>
      <dgm:spPr/>
      <dgm:t>
        <a:bodyPr/>
        <a:lstStyle/>
        <a:p>
          <a:endParaRPr lang="en-US"/>
        </a:p>
      </dgm:t>
    </dgm:pt>
    <dgm:pt modelId="{00281B9A-9615-4B97-A597-D7FA02A0E7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Augmented Reality</a:t>
          </a:r>
          <a:endParaRPr lang="en-US"/>
        </a:p>
      </dgm:t>
    </dgm:pt>
    <dgm:pt modelId="{6FFC9ED4-748C-4EFF-A899-0BE4365D4642}" type="parTrans" cxnId="{AFAEC0F1-6521-4F44-819E-4B5513EFE26F}">
      <dgm:prSet/>
      <dgm:spPr/>
      <dgm:t>
        <a:bodyPr/>
        <a:lstStyle/>
        <a:p>
          <a:endParaRPr lang="en-US"/>
        </a:p>
      </dgm:t>
    </dgm:pt>
    <dgm:pt modelId="{94BDB890-BD8D-44F4-8FD5-B7C7639E9845}" type="sibTrans" cxnId="{AFAEC0F1-6521-4F44-819E-4B5513EFE26F}">
      <dgm:prSet/>
      <dgm:spPr/>
      <dgm:t>
        <a:bodyPr/>
        <a:lstStyle/>
        <a:p>
          <a:endParaRPr lang="en-US"/>
        </a:p>
      </dgm:t>
    </dgm:pt>
    <dgm:pt modelId="{D256D296-A758-48CB-ADC6-E4CBBD50C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User Recommendation System</a:t>
          </a:r>
          <a:endParaRPr lang="en-US"/>
        </a:p>
      </dgm:t>
    </dgm:pt>
    <dgm:pt modelId="{E80AEBC1-0573-4AFD-8F31-B6A6B7D8A4E8}" type="parTrans" cxnId="{ED42B4D7-2264-406C-808E-5E63A5FF02BE}">
      <dgm:prSet/>
      <dgm:spPr/>
      <dgm:t>
        <a:bodyPr/>
        <a:lstStyle/>
        <a:p>
          <a:endParaRPr lang="en-US"/>
        </a:p>
      </dgm:t>
    </dgm:pt>
    <dgm:pt modelId="{770453E6-EE3A-48C8-92F7-130D678D6B14}" type="sibTrans" cxnId="{ED42B4D7-2264-406C-808E-5E63A5FF02BE}">
      <dgm:prSet/>
      <dgm:spPr/>
      <dgm:t>
        <a:bodyPr/>
        <a:lstStyle/>
        <a:p>
          <a:endParaRPr lang="en-US"/>
        </a:p>
      </dgm:t>
    </dgm:pt>
    <dgm:pt modelId="{0937883B-22F6-4E50-9DA1-2590CD5F21B1}" type="pres">
      <dgm:prSet presAssocID="{3099E9D4-A051-4382-A824-7D945C298B90}" presName="root" presStyleCnt="0">
        <dgm:presLayoutVars>
          <dgm:dir/>
          <dgm:resizeHandles val="exact"/>
        </dgm:presLayoutVars>
      </dgm:prSet>
      <dgm:spPr/>
    </dgm:pt>
    <dgm:pt modelId="{B4003360-D104-41EC-885F-18AD5B7ACCF1}" type="pres">
      <dgm:prSet presAssocID="{A412F70E-1994-492A-9757-458CB226BFB1}" presName="compNode" presStyleCnt="0"/>
      <dgm:spPr/>
    </dgm:pt>
    <dgm:pt modelId="{3A34768E-3174-40A3-820B-15B62C7E0984}" type="pres">
      <dgm:prSet presAssocID="{A412F70E-1994-492A-9757-458CB226BFB1}" presName="iconBgRect" presStyleLbl="bgShp" presStyleIdx="0" presStyleCnt="3"/>
      <dgm:spPr/>
    </dgm:pt>
    <dgm:pt modelId="{B19B71ED-6200-4BE6-A45E-59079B8BC3F2}" type="pres">
      <dgm:prSet presAssocID="{A412F70E-1994-492A-9757-458CB226BF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B25DD28-DE3E-40E1-A31E-C9AA09585A3D}" type="pres">
      <dgm:prSet presAssocID="{A412F70E-1994-492A-9757-458CB226BFB1}" presName="spaceRect" presStyleCnt="0"/>
      <dgm:spPr/>
    </dgm:pt>
    <dgm:pt modelId="{E6F8746A-C675-4146-905B-F6D387137303}" type="pres">
      <dgm:prSet presAssocID="{A412F70E-1994-492A-9757-458CB226BFB1}" presName="textRect" presStyleLbl="revTx" presStyleIdx="0" presStyleCnt="3">
        <dgm:presLayoutVars>
          <dgm:chMax val="1"/>
          <dgm:chPref val="1"/>
        </dgm:presLayoutVars>
      </dgm:prSet>
      <dgm:spPr/>
    </dgm:pt>
    <dgm:pt modelId="{BA24630E-6DCE-4C00-AD5D-FBEE93D047FB}" type="pres">
      <dgm:prSet presAssocID="{53EEED2C-A860-42E4-91A7-0149F57CF646}" presName="sibTrans" presStyleCnt="0"/>
      <dgm:spPr/>
    </dgm:pt>
    <dgm:pt modelId="{3CE396D3-5D95-4CA9-985B-79C9E00E8D9E}" type="pres">
      <dgm:prSet presAssocID="{00281B9A-9615-4B97-A597-D7FA02A0E716}" presName="compNode" presStyleCnt="0"/>
      <dgm:spPr/>
    </dgm:pt>
    <dgm:pt modelId="{0B108B4D-E0AA-4D88-BE83-3F8690DE7699}" type="pres">
      <dgm:prSet presAssocID="{00281B9A-9615-4B97-A597-D7FA02A0E716}" presName="iconBgRect" presStyleLbl="bgShp" presStyleIdx="1" presStyleCnt="3"/>
      <dgm:spPr/>
    </dgm:pt>
    <dgm:pt modelId="{F4B5E4E0-0499-4F05-AE1B-DC31369B489D}" type="pres">
      <dgm:prSet presAssocID="{00281B9A-9615-4B97-A597-D7FA02A0E7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7B87EB8-6FC6-4615-97C4-7DF1EE38F763}" type="pres">
      <dgm:prSet presAssocID="{00281B9A-9615-4B97-A597-D7FA02A0E716}" presName="spaceRect" presStyleCnt="0"/>
      <dgm:spPr/>
    </dgm:pt>
    <dgm:pt modelId="{868808AC-2E8E-4855-80A1-413FC868DD42}" type="pres">
      <dgm:prSet presAssocID="{00281B9A-9615-4B97-A597-D7FA02A0E716}" presName="textRect" presStyleLbl="revTx" presStyleIdx="1" presStyleCnt="3">
        <dgm:presLayoutVars>
          <dgm:chMax val="1"/>
          <dgm:chPref val="1"/>
        </dgm:presLayoutVars>
      </dgm:prSet>
      <dgm:spPr/>
    </dgm:pt>
    <dgm:pt modelId="{0CDE9AE1-CE8F-4DA4-BDD0-E750603A2988}" type="pres">
      <dgm:prSet presAssocID="{94BDB890-BD8D-44F4-8FD5-B7C7639E9845}" presName="sibTrans" presStyleCnt="0"/>
      <dgm:spPr/>
    </dgm:pt>
    <dgm:pt modelId="{60DCFF43-911E-4072-805F-6537BBFC4BD9}" type="pres">
      <dgm:prSet presAssocID="{D256D296-A758-48CB-ADC6-E4CBBD50C15F}" presName="compNode" presStyleCnt="0"/>
      <dgm:spPr/>
    </dgm:pt>
    <dgm:pt modelId="{1FDB6E5C-2CF8-4A02-9A1F-83E345F8C068}" type="pres">
      <dgm:prSet presAssocID="{D256D296-A758-48CB-ADC6-E4CBBD50C15F}" presName="iconBgRect" presStyleLbl="bgShp" presStyleIdx="2" presStyleCnt="3"/>
      <dgm:spPr/>
    </dgm:pt>
    <dgm:pt modelId="{5D973ABD-71ED-4F73-9D02-F2EA48663957}" type="pres">
      <dgm:prSet presAssocID="{D256D296-A758-48CB-ADC6-E4CBBD50C1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4CA197A-9686-4A60-8B0A-34A5BB71478C}" type="pres">
      <dgm:prSet presAssocID="{D256D296-A758-48CB-ADC6-E4CBBD50C15F}" presName="spaceRect" presStyleCnt="0"/>
      <dgm:spPr/>
    </dgm:pt>
    <dgm:pt modelId="{565CE93D-2472-47C9-B8B8-2F340C9BF30C}" type="pres">
      <dgm:prSet presAssocID="{D256D296-A758-48CB-ADC6-E4CBBD50C1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B19623-22E0-4378-9F12-BB9823A8AA30}" type="presOf" srcId="{00281B9A-9615-4B97-A597-D7FA02A0E716}" destId="{868808AC-2E8E-4855-80A1-413FC868DD42}" srcOrd="0" destOrd="0" presId="urn:microsoft.com/office/officeart/2018/5/layout/IconCircleLabelList"/>
    <dgm:cxn modelId="{D7BA6D2E-0C5E-4425-98A9-100041044148}" srcId="{3099E9D4-A051-4382-A824-7D945C298B90}" destId="{A412F70E-1994-492A-9757-458CB226BFB1}" srcOrd="0" destOrd="0" parTransId="{17C45182-E0F5-46FE-8460-FDB913DC8A2B}" sibTransId="{53EEED2C-A860-42E4-91A7-0149F57CF646}"/>
    <dgm:cxn modelId="{FA9F0563-2526-42AF-A7CA-B8F14C275185}" type="presOf" srcId="{D256D296-A758-48CB-ADC6-E4CBBD50C15F}" destId="{565CE93D-2472-47C9-B8B8-2F340C9BF30C}" srcOrd="0" destOrd="0" presId="urn:microsoft.com/office/officeart/2018/5/layout/IconCircleLabelList"/>
    <dgm:cxn modelId="{7122AD44-120E-4DB5-BB82-7DD3ECF2F008}" type="presOf" srcId="{3099E9D4-A051-4382-A824-7D945C298B90}" destId="{0937883B-22F6-4E50-9DA1-2590CD5F21B1}" srcOrd="0" destOrd="0" presId="urn:microsoft.com/office/officeart/2018/5/layout/IconCircleLabelList"/>
    <dgm:cxn modelId="{76A3C6C0-BBC2-417B-BBFA-5BBEE59CEA7B}" type="presOf" srcId="{A412F70E-1994-492A-9757-458CB226BFB1}" destId="{E6F8746A-C675-4146-905B-F6D387137303}" srcOrd="0" destOrd="0" presId="urn:microsoft.com/office/officeart/2018/5/layout/IconCircleLabelList"/>
    <dgm:cxn modelId="{ED42B4D7-2264-406C-808E-5E63A5FF02BE}" srcId="{3099E9D4-A051-4382-A824-7D945C298B90}" destId="{D256D296-A758-48CB-ADC6-E4CBBD50C15F}" srcOrd="2" destOrd="0" parTransId="{E80AEBC1-0573-4AFD-8F31-B6A6B7D8A4E8}" sibTransId="{770453E6-EE3A-48C8-92F7-130D678D6B14}"/>
    <dgm:cxn modelId="{AFAEC0F1-6521-4F44-819E-4B5513EFE26F}" srcId="{3099E9D4-A051-4382-A824-7D945C298B90}" destId="{00281B9A-9615-4B97-A597-D7FA02A0E716}" srcOrd="1" destOrd="0" parTransId="{6FFC9ED4-748C-4EFF-A899-0BE4365D4642}" sibTransId="{94BDB890-BD8D-44F4-8FD5-B7C7639E9845}"/>
    <dgm:cxn modelId="{F9C3F0F1-8F09-44FA-BB0D-1805B38F0401}" type="presParOf" srcId="{0937883B-22F6-4E50-9DA1-2590CD5F21B1}" destId="{B4003360-D104-41EC-885F-18AD5B7ACCF1}" srcOrd="0" destOrd="0" presId="urn:microsoft.com/office/officeart/2018/5/layout/IconCircleLabelList"/>
    <dgm:cxn modelId="{6EA9E154-B355-43D4-9105-EB67521ADFCB}" type="presParOf" srcId="{B4003360-D104-41EC-885F-18AD5B7ACCF1}" destId="{3A34768E-3174-40A3-820B-15B62C7E0984}" srcOrd="0" destOrd="0" presId="urn:microsoft.com/office/officeart/2018/5/layout/IconCircleLabelList"/>
    <dgm:cxn modelId="{68C976EF-A0A5-4479-8C2D-69FF768CDA2F}" type="presParOf" srcId="{B4003360-D104-41EC-885F-18AD5B7ACCF1}" destId="{B19B71ED-6200-4BE6-A45E-59079B8BC3F2}" srcOrd="1" destOrd="0" presId="urn:microsoft.com/office/officeart/2018/5/layout/IconCircleLabelList"/>
    <dgm:cxn modelId="{29EDD2F5-0B48-4B9B-9C35-45E04A78251C}" type="presParOf" srcId="{B4003360-D104-41EC-885F-18AD5B7ACCF1}" destId="{8B25DD28-DE3E-40E1-A31E-C9AA09585A3D}" srcOrd="2" destOrd="0" presId="urn:microsoft.com/office/officeart/2018/5/layout/IconCircleLabelList"/>
    <dgm:cxn modelId="{5C6AFBE7-384E-4E3C-8A97-918F68882C54}" type="presParOf" srcId="{B4003360-D104-41EC-885F-18AD5B7ACCF1}" destId="{E6F8746A-C675-4146-905B-F6D387137303}" srcOrd="3" destOrd="0" presId="urn:microsoft.com/office/officeart/2018/5/layout/IconCircleLabelList"/>
    <dgm:cxn modelId="{E7A10725-CEEA-4DF6-A944-46C0D1D0EF95}" type="presParOf" srcId="{0937883B-22F6-4E50-9DA1-2590CD5F21B1}" destId="{BA24630E-6DCE-4C00-AD5D-FBEE93D047FB}" srcOrd="1" destOrd="0" presId="urn:microsoft.com/office/officeart/2018/5/layout/IconCircleLabelList"/>
    <dgm:cxn modelId="{D452B236-D334-45E5-9B5A-31D6A6208A57}" type="presParOf" srcId="{0937883B-22F6-4E50-9DA1-2590CD5F21B1}" destId="{3CE396D3-5D95-4CA9-985B-79C9E00E8D9E}" srcOrd="2" destOrd="0" presId="urn:microsoft.com/office/officeart/2018/5/layout/IconCircleLabelList"/>
    <dgm:cxn modelId="{F2F52B16-062E-4263-B50D-26CF61335B0F}" type="presParOf" srcId="{3CE396D3-5D95-4CA9-985B-79C9E00E8D9E}" destId="{0B108B4D-E0AA-4D88-BE83-3F8690DE7699}" srcOrd="0" destOrd="0" presId="urn:microsoft.com/office/officeart/2018/5/layout/IconCircleLabelList"/>
    <dgm:cxn modelId="{6C1DFD0B-C634-44B9-83EA-D23516AA3D7D}" type="presParOf" srcId="{3CE396D3-5D95-4CA9-985B-79C9E00E8D9E}" destId="{F4B5E4E0-0499-4F05-AE1B-DC31369B489D}" srcOrd="1" destOrd="0" presId="urn:microsoft.com/office/officeart/2018/5/layout/IconCircleLabelList"/>
    <dgm:cxn modelId="{F9B6DBA9-6614-4BC9-AF75-5DDDEECF6484}" type="presParOf" srcId="{3CE396D3-5D95-4CA9-985B-79C9E00E8D9E}" destId="{77B87EB8-6FC6-4615-97C4-7DF1EE38F763}" srcOrd="2" destOrd="0" presId="urn:microsoft.com/office/officeart/2018/5/layout/IconCircleLabelList"/>
    <dgm:cxn modelId="{34ED4054-6D25-4AB1-A071-8C5964B25B30}" type="presParOf" srcId="{3CE396D3-5D95-4CA9-985B-79C9E00E8D9E}" destId="{868808AC-2E8E-4855-80A1-413FC868DD42}" srcOrd="3" destOrd="0" presId="urn:microsoft.com/office/officeart/2018/5/layout/IconCircleLabelList"/>
    <dgm:cxn modelId="{B1091844-3E2D-45A2-8B85-42D610A50CF8}" type="presParOf" srcId="{0937883B-22F6-4E50-9DA1-2590CD5F21B1}" destId="{0CDE9AE1-CE8F-4DA4-BDD0-E750603A2988}" srcOrd="3" destOrd="0" presId="urn:microsoft.com/office/officeart/2018/5/layout/IconCircleLabelList"/>
    <dgm:cxn modelId="{5EC3ABF6-4CA3-40FF-B4D6-DF6DEB458703}" type="presParOf" srcId="{0937883B-22F6-4E50-9DA1-2590CD5F21B1}" destId="{60DCFF43-911E-4072-805F-6537BBFC4BD9}" srcOrd="4" destOrd="0" presId="urn:microsoft.com/office/officeart/2018/5/layout/IconCircleLabelList"/>
    <dgm:cxn modelId="{FC7614F2-DC01-4F80-9359-592337585399}" type="presParOf" srcId="{60DCFF43-911E-4072-805F-6537BBFC4BD9}" destId="{1FDB6E5C-2CF8-4A02-9A1F-83E345F8C068}" srcOrd="0" destOrd="0" presId="urn:microsoft.com/office/officeart/2018/5/layout/IconCircleLabelList"/>
    <dgm:cxn modelId="{0038F1E8-996E-4C6A-95B4-1D278D562C47}" type="presParOf" srcId="{60DCFF43-911E-4072-805F-6537BBFC4BD9}" destId="{5D973ABD-71ED-4F73-9D02-F2EA48663957}" srcOrd="1" destOrd="0" presId="urn:microsoft.com/office/officeart/2018/5/layout/IconCircleLabelList"/>
    <dgm:cxn modelId="{69E596D3-7706-4C26-8E9D-912D66DD95FF}" type="presParOf" srcId="{60DCFF43-911E-4072-805F-6537BBFC4BD9}" destId="{94CA197A-9686-4A60-8B0A-34A5BB71478C}" srcOrd="2" destOrd="0" presId="urn:microsoft.com/office/officeart/2018/5/layout/IconCircleLabelList"/>
    <dgm:cxn modelId="{9B4DD34E-323A-4A39-A8FF-CE411658D008}" type="presParOf" srcId="{60DCFF43-911E-4072-805F-6537BBFC4BD9}" destId="{565CE93D-2472-47C9-B8B8-2F340C9BF3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4768E-3174-40A3-820B-15B62C7E0984}">
      <dsp:nvSpPr>
        <dsp:cNvPr id="0" name=""/>
        <dsp:cNvSpPr/>
      </dsp:nvSpPr>
      <dsp:spPr>
        <a:xfrm>
          <a:off x="1571484" y="21843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B71ED-6200-4BE6-A45E-59079B8BC3F2}">
      <dsp:nvSpPr>
        <dsp:cNvPr id="0" name=""/>
        <dsp:cNvSpPr/>
      </dsp:nvSpPr>
      <dsp:spPr>
        <a:xfrm>
          <a:off x="1842046" y="292406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8746A-C675-4146-905B-F6D387137303}">
      <dsp:nvSpPr>
        <dsp:cNvPr id="0" name=""/>
        <dsp:cNvSpPr/>
      </dsp:nvSpPr>
      <dsp:spPr>
        <a:xfrm>
          <a:off x="1165640" y="16868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The user</a:t>
          </a:r>
          <a:endParaRPr lang="en-US" sz="1500" kern="1200"/>
        </a:p>
      </dsp:txBody>
      <dsp:txXfrm>
        <a:off x="1165640" y="1686843"/>
        <a:ext cx="2081250" cy="720000"/>
      </dsp:txXfrm>
    </dsp:sp>
    <dsp:sp modelId="{0B108B4D-E0AA-4D88-BE83-3F8690DE7699}">
      <dsp:nvSpPr>
        <dsp:cNvPr id="0" name=""/>
        <dsp:cNvSpPr/>
      </dsp:nvSpPr>
      <dsp:spPr>
        <a:xfrm>
          <a:off x="4016953" y="21843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5E4E0-0499-4F05-AE1B-DC31369B489D}">
      <dsp:nvSpPr>
        <dsp:cNvPr id="0" name=""/>
        <dsp:cNvSpPr/>
      </dsp:nvSpPr>
      <dsp:spPr>
        <a:xfrm>
          <a:off x="4287515" y="292406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808AC-2E8E-4855-80A1-413FC868DD42}">
      <dsp:nvSpPr>
        <dsp:cNvPr id="0" name=""/>
        <dsp:cNvSpPr/>
      </dsp:nvSpPr>
      <dsp:spPr>
        <a:xfrm>
          <a:off x="3611109" y="16868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Augmented Reality</a:t>
          </a:r>
          <a:endParaRPr lang="en-US" sz="1500" kern="1200"/>
        </a:p>
      </dsp:txBody>
      <dsp:txXfrm>
        <a:off x="3611109" y="1686843"/>
        <a:ext cx="2081250" cy="720000"/>
      </dsp:txXfrm>
    </dsp:sp>
    <dsp:sp modelId="{1FDB6E5C-2CF8-4A02-9A1F-83E345F8C068}">
      <dsp:nvSpPr>
        <dsp:cNvPr id="0" name=""/>
        <dsp:cNvSpPr/>
      </dsp:nvSpPr>
      <dsp:spPr>
        <a:xfrm>
          <a:off x="2794218" y="2927156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73ABD-71ED-4F73-9D02-F2EA48663957}">
      <dsp:nvSpPr>
        <dsp:cNvPr id="0" name=""/>
        <dsp:cNvSpPr/>
      </dsp:nvSpPr>
      <dsp:spPr>
        <a:xfrm>
          <a:off x="3064781" y="319771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CE93D-2472-47C9-B8B8-2F340C9BF30C}">
      <dsp:nvSpPr>
        <dsp:cNvPr id="0" name=""/>
        <dsp:cNvSpPr/>
      </dsp:nvSpPr>
      <dsp:spPr>
        <a:xfrm>
          <a:off x="2388375" y="4592156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User Recommendation System</a:t>
          </a:r>
          <a:endParaRPr lang="en-US" sz="1500" kern="1200"/>
        </a:p>
      </dsp:txBody>
      <dsp:txXfrm>
        <a:off x="2388375" y="4592156"/>
        <a:ext cx="20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49215-BF5A-4943-AEF7-D3B41C0329BD}" type="datetimeFigureOut">
              <a:rPr lang="en-GB" smtClean="0"/>
              <a:t>09/06/2020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C384-81F3-40B6-A2C7-23A805074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4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85E4CB7-3104-45AF-AF7B-D78A30689235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BD6C-2459-4E38-A920-11F94B711E97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EE61601-0B48-4664-B561-0FDEC5C376C6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193E-BE36-449D-9482-1E9CA5A0D674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B978-E7E7-4DE7-A83C-553DF8C7B89E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D5E0-9A3E-411D-8BD3-E51FD9B278E7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E0E4-86A3-46B7-BA23-6D5983EA36B0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A2FADCD-EB13-473B-B3F1-C9B11D9AC0E1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E996057-EE2D-4890-B3BB-1EB0D4024C15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99E798-0048-47BF-9612-F72FE926F82D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2507157.250721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Workplace assistant augmented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Gabriel Camilleri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5217-2AD6-43B6-BE40-B3F261AA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F4A2-0D58-435B-AC60-C29070A1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User-Query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18C56-90C6-4B3A-BA38-EEF035864F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90707" y="2103438"/>
            <a:ext cx="2616260" cy="374808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6BD29-8B74-4AB4-BA61-2865E9B91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1213" y="2103438"/>
            <a:ext cx="2703898" cy="37480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D075-1E97-4977-A5DB-8891B0AD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BC7B5-2E95-4FBB-B983-30690DF04331}"/>
              </a:ext>
            </a:extLst>
          </p:cNvPr>
          <p:cNvSpPr txBox="1"/>
          <p:nvPr/>
        </p:nvSpPr>
        <p:spPr>
          <a:xfrm>
            <a:off x="2090707" y="5939161"/>
            <a:ext cx="26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Intern-Query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88E66-87BD-4390-AB01-25E437621596}"/>
              </a:ext>
            </a:extLst>
          </p:cNvPr>
          <p:cNvSpPr txBox="1"/>
          <p:nvPr/>
        </p:nvSpPr>
        <p:spPr>
          <a:xfrm>
            <a:off x="7528851" y="5939161"/>
            <a:ext cx="26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Visitor-Query Model</a:t>
            </a:r>
          </a:p>
        </p:txBody>
      </p:sp>
    </p:spTree>
    <p:extLst>
      <p:ext uri="{BB962C8B-B14F-4D97-AF65-F5344CB8AC3E}">
        <p14:creationId xmlns:p14="http://schemas.microsoft.com/office/powerpoint/2010/main" val="16264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490A-19B7-4F13-8745-DD852A4A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22D2B9-3945-4948-8665-C9E5B2573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09" y="609600"/>
            <a:ext cx="5668581" cy="533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209893-E85B-429A-B95C-A70EA2EF7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Offices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(wandering around)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Intern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Step By step process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Secretary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HR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Visitor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Profiling on: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Visit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Interview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Coffee Machine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7F13E-ED66-4121-83BD-1DF64374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35F7-62C0-4325-9DD8-A0190C4A3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231AC-05F4-4F6D-939C-78AF7B2C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9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20A9-CADC-4AAC-9C53-22ED396D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Quantitative AR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CBB50-426C-47B9-9005-19EC2FBD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GB" dirty="0"/>
              <a:t>Testing cannot be done on the algorithms’ performances of the library as developers do not have complete access to the API.</a:t>
            </a:r>
          </a:p>
          <a:p>
            <a:r>
              <a:rPr lang="en-GB" dirty="0"/>
              <a:t>Common methods of the AR app’s tests are on the following component:</a:t>
            </a:r>
          </a:p>
          <a:p>
            <a:pPr lvl="1"/>
            <a:r>
              <a:rPr lang="en-GB" sz="1500" dirty="0"/>
              <a:t>Colour Variance</a:t>
            </a:r>
          </a:p>
          <a:p>
            <a:pPr lvl="1"/>
            <a:r>
              <a:rPr lang="en-GB" sz="1500" dirty="0"/>
              <a:t>Distance Variance</a:t>
            </a:r>
          </a:p>
          <a:p>
            <a:pPr lvl="1"/>
            <a:r>
              <a:rPr lang="en-GB" sz="1500" dirty="0"/>
              <a:t>Orientation Variance</a:t>
            </a:r>
          </a:p>
          <a:p>
            <a:pPr lvl="1"/>
            <a:r>
              <a:rPr lang="en-GB" sz="1500" dirty="0"/>
              <a:t>Occlusion Variance</a:t>
            </a:r>
          </a:p>
          <a:p>
            <a:r>
              <a:rPr lang="en-GB" sz="1700" dirty="0"/>
              <a:t>Each test repeated a total of 21 times</a:t>
            </a:r>
          </a:p>
          <a:p>
            <a:pPr lvl="1"/>
            <a:r>
              <a:rPr lang="en-GB" sz="1500" dirty="0"/>
              <a:t>10 – Image Targets</a:t>
            </a:r>
          </a:p>
          <a:p>
            <a:pPr lvl="1"/>
            <a:r>
              <a:rPr lang="en-GB" sz="1500" dirty="0"/>
              <a:t>11 – Model Targets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145F-D501-46B3-B934-59ED3910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D61-F265-4B0D-BF1C-50D2A21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Colour Variance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D9FAF73-9BF8-4A01-ACFD-1B77C581E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Image Targets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120388F-6F74-4FC0-A026-4B86DF97B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848" y="3301793"/>
            <a:ext cx="4663440" cy="2145182"/>
          </a:xfrm>
          <a:noFill/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138666E-8E65-46A7-97BB-7439A397B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Model Targets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0C066-7188-4F11-BCBB-FED9CE9A68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8712" y="3261329"/>
            <a:ext cx="4663440" cy="222679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B0FFA-B7C6-4F37-8A42-A47BD6AC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D61-F265-4B0D-BF1C-50D2A21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Orientation Variance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95218F-A4E6-4C68-9184-326AF1AE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Image Targets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D46E20D-49B6-4DC6-84BA-414D5C2CE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Model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B0FFA-B7C6-4F37-8A42-A47BD6AC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8A4740-3B10-431B-8DF0-7310E4F14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975" y="3248545"/>
            <a:ext cx="4664075" cy="2251622"/>
          </a:xfrm>
        </p:spPr>
      </p:pic>
      <p:pic>
        <p:nvPicPr>
          <p:cNvPr id="19" name="Content Placeholder 18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BA391311-0E32-4BB6-9D08-274A4A4C52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7950" y="3224001"/>
            <a:ext cx="4664075" cy="2300711"/>
          </a:xfrm>
        </p:spPr>
      </p:pic>
    </p:spTree>
    <p:extLst>
      <p:ext uri="{BB962C8B-B14F-4D97-AF65-F5344CB8AC3E}">
        <p14:creationId xmlns:p14="http://schemas.microsoft.com/office/powerpoint/2010/main" val="396710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D61-F265-4B0D-BF1C-50D2A21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Distance Variance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95218F-A4E6-4C68-9184-326AF1AE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Image Targets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D46E20D-49B6-4DC6-84BA-414D5C2CE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Model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B0FFA-B7C6-4F37-8A42-A47BD6AC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7E7FC-A9D7-4DF9-BA95-CF9C03A06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975" y="3335026"/>
            <a:ext cx="4664075" cy="2078660"/>
          </a:xfrm>
        </p:spPr>
      </p:pic>
      <p:pic>
        <p:nvPicPr>
          <p:cNvPr id="13" name="Content Placeholder 12" descr="A close up of a computer&#10;&#10;Description automatically generated">
            <a:extLst>
              <a:ext uri="{FF2B5EF4-FFF2-40B4-BE49-F238E27FC236}">
                <a16:creationId xmlns:a16="http://schemas.microsoft.com/office/drawing/2014/main" id="{A0C87D48-5D35-4C79-9226-E9B872CB94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1892" y="3335027"/>
            <a:ext cx="5016190" cy="2078660"/>
          </a:xfrm>
        </p:spPr>
      </p:pic>
    </p:spTree>
    <p:extLst>
      <p:ext uri="{BB962C8B-B14F-4D97-AF65-F5344CB8AC3E}">
        <p14:creationId xmlns:p14="http://schemas.microsoft.com/office/powerpoint/2010/main" val="405605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D61-F265-4B0D-BF1C-50D2A21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Occlusion Variance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4ABB13-4C0D-49C2-A26C-2C749DEE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Image Targets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4E707-6B77-4396-89D3-0D79EE75D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pPr algn="ctr"/>
            <a:r>
              <a:rPr lang="en-US" dirty="0"/>
              <a:t>Model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B0FFA-B7C6-4F37-8A42-A47BD6AC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205A4F-1474-41DC-A634-4B30FF0C9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975" y="3303754"/>
            <a:ext cx="4664075" cy="214120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27E347-56B4-4A4C-B807-DAA9322AF1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7950" y="3300854"/>
            <a:ext cx="4664075" cy="2147005"/>
          </a:xfrm>
        </p:spPr>
      </p:pic>
    </p:spTree>
    <p:extLst>
      <p:ext uri="{BB962C8B-B14F-4D97-AF65-F5344CB8AC3E}">
        <p14:creationId xmlns:p14="http://schemas.microsoft.com/office/powerpoint/2010/main" val="361947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20A9-CADC-4AAC-9C53-22ED396D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Quantitative RS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CBB50-426C-47B9-9005-19EC2FBD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GB" sz="1500" dirty="0"/>
              <a:t>Baseline Comparison with</a:t>
            </a:r>
          </a:p>
          <a:p>
            <a:pPr lvl="1"/>
            <a:r>
              <a:rPr lang="en-GB" dirty="0" err="1"/>
              <a:t>SlopeOne</a:t>
            </a:r>
            <a:r>
              <a:rPr lang="en-GB" dirty="0"/>
              <a:t>, </a:t>
            </a:r>
            <a:r>
              <a:rPr lang="en-GB" dirty="0" err="1"/>
              <a:t>BaselineOnly</a:t>
            </a:r>
            <a:r>
              <a:rPr lang="en-GB" dirty="0"/>
              <a:t>, Normal Predictor, </a:t>
            </a:r>
            <a:r>
              <a:rPr lang="en-GB" dirty="0" err="1"/>
              <a:t>KnnZscore</a:t>
            </a:r>
            <a:r>
              <a:rPr lang="en-GB" dirty="0"/>
              <a:t>, </a:t>
            </a:r>
            <a:r>
              <a:rPr lang="en-GB" dirty="0" err="1"/>
              <a:t>KnnBasic</a:t>
            </a:r>
            <a:r>
              <a:rPr lang="en-GB" dirty="0"/>
              <a:t>, </a:t>
            </a:r>
            <a:r>
              <a:rPr lang="en-GB" dirty="0" err="1"/>
              <a:t>KnnBaseline</a:t>
            </a:r>
            <a:r>
              <a:rPr lang="en-GB" dirty="0"/>
              <a:t>, SVD, </a:t>
            </a:r>
            <a:r>
              <a:rPr lang="en-GB" dirty="0" err="1"/>
              <a:t>CoClustering</a:t>
            </a:r>
            <a:endParaRPr lang="en-GB" dirty="0"/>
          </a:p>
          <a:p>
            <a:r>
              <a:rPr lang="en-GB" dirty="0"/>
              <a:t>Comparison on MAE and RMSE value</a:t>
            </a:r>
          </a:p>
          <a:p>
            <a:pPr lvl="1"/>
            <a:r>
              <a:rPr lang="en-GB" dirty="0"/>
              <a:t>Recent Papers use MAE for comparison</a:t>
            </a:r>
          </a:p>
          <a:p>
            <a:pPr lvl="1"/>
            <a:r>
              <a:rPr lang="en-GB" dirty="0"/>
              <a:t>Older papers use RMSE for comparison</a:t>
            </a:r>
          </a:p>
          <a:p>
            <a:r>
              <a:rPr lang="en-GB" dirty="0"/>
              <a:t>Testing was done separately for each task (Visit, Interview, and Delivery)</a:t>
            </a:r>
          </a:p>
          <a:p>
            <a:pPr lvl="1"/>
            <a:r>
              <a:rPr lang="en-GB" dirty="0"/>
              <a:t>Overall task Mean calculated</a:t>
            </a:r>
          </a:p>
          <a:p>
            <a:r>
              <a:rPr lang="en-GB" dirty="0"/>
              <a:t>Secondary values calculated:</a:t>
            </a:r>
          </a:p>
          <a:p>
            <a:pPr lvl="1"/>
            <a:r>
              <a:rPr lang="en-GB" dirty="0"/>
              <a:t>Test and Fit time</a:t>
            </a:r>
          </a:p>
          <a:p>
            <a:r>
              <a:rPr lang="en-GB" dirty="0" err="1"/>
              <a:t>HyperParameter</a:t>
            </a:r>
            <a:r>
              <a:rPr lang="en-GB" dirty="0"/>
              <a:t> tuning was performed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145F-D501-46B3-B934-59ED3910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73FA-DC9C-4B27-B159-9F0DF835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GB" dirty="0"/>
              <a:t>Baseline Comparison of Algorithms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C80591-87AB-498B-B044-02D338270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37" y="358789"/>
            <a:ext cx="6858000" cy="2143125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1455087-74EF-445D-B181-4CFE4600C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Delivery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5115-B5EE-4CE2-BBE1-EE876FFC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E6D8157-DB16-4380-B954-12BBF984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0" y="2501914"/>
            <a:ext cx="6891107" cy="222248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A661B4E-05A9-4890-850E-36AD31A6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08" y="4645039"/>
            <a:ext cx="6949350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5DEB-B45B-406C-87FE-4A8202C05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anchor="ctr">
            <a:normAutofit/>
          </a:bodyPr>
          <a:lstStyle/>
          <a:p>
            <a:r>
              <a:rPr lang="en-GB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0A58B-046B-4A69-8270-05B7821B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3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6C01-DCF9-4111-94D8-1D71FDC2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Comparison of Algorithms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A5C7D7-5A59-4EB6-802D-F3DF7DF47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62" y="3794759"/>
            <a:ext cx="5821281" cy="26105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CF205-FE75-4974-95D9-17EEF80A8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Mean RMSE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Mean MAE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A0023-CA9F-48E0-9452-5D469B00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49AE9B-B025-4504-8CBE-5A344369E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82" y="452688"/>
            <a:ext cx="5826461" cy="26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3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35CE-74CB-4126-9162-B575CACC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C6CB-4987-4FAF-846D-12AE6402D0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 total 30 participants participated</a:t>
            </a:r>
          </a:p>
          <a:p>
            <a:pPr lvl="1"/>
            <a:r>
              <a:rPr lang="en-GB" dirty="0"/>
              <a:t>15 CCBill employees</a:t>
            </a:r>
          </a:p>
          <a:p>
            <a:pPr lvl="1"/>
            <a:r>
              <a:rPr lang="en-GB" dirty="0"/>
              <a:t>15 Non-CCBill employees</a:t>
            </a:r>
          </a:p>
          <a:p>
            <a:r>
              <a:rPr lang="en-GB" dirty="0"/>
              <a:t>All of the participants found the application assisting for completing a given task such as locating an office</a:t>
            </a:r>
          </a:p>
          <a:p>
            <a:r>
              <a:rPr lang="en-GB" dirty="0"/>
              <a:t>On average participants found augmented information as helpful (4.23)</a:t>
            </a:r>
          </a:p>
          <a:p>
            <a:r>
              <a:rPr lang="en-GB" dirty="0"/>
              <a:t>On average participants found recommendation system as helpful (4.27)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BD1C6-A0DB-4132-8272-138124C33B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66C44-D693-42C9-B1DD-1CA0C81D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1F28-2D96-49A3-9035-D198F3C8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Testing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F30B-33B1-42AB-84E0-CDF15D982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On average most participants agreed that the application was not affected by lighting and occlusion (1.63)</a:t>
            </a:r>
          </a:p>
          <a:p>
            <a:r>
              <a:rPr lang="en-GB" dirty="0"/>
              <a:t>Interaction felt like natural and realistic (1.07)</a:t>
            </a:r>
          </a:p>
          <a:p>
            <a:r>
              <a:rPr lang="en-GB" dirty="0"/>
              <a:t>Most users complained on the following issues</a:t>
            </a:r>
          </a:p>
          <a:p>
            <a:pPr lvl="1"/>
            <a:r>
              <a:rPr lang="en-GB" dirty="0"/>
              <a:t>3D map was confusing</a:t>
            </a:r>
          </a:p>
          <a:p>
            <a:pPr lvl="2"/>
            <a:r>
              <a:rPr lang="en-GB" dirty="0"/>
              <a:t>Unfortunately mostly to CCBill participants</a:t>
            </a:r>
          </a:p>
          <a:p>
            <a:pPr lvl="1"/>
            <a:r>
              <a:rPr lang="en-GB" dirty="0"/>
              <a:t>Panning up and down</a:t>
            </a:r>
          </a:p>
          <a:p>
            <a:r>
              <a:rPr lang="en-GB" dirty="0"/>
              <a:t>A greater amount found the application easy to use especially non-CCBill participants</a:t>
            </a:r>
          </a:p>
          <a:p>
            <a:r>
              <a:rPr lang="en-GB" dirty="0"/>
              <a:t>CCBill participants found the recommendation system confusing as to how it functioned.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5E380-2408-4FAA-840D-3972D2904A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22AF5-C0B4-4C5D-A6F0-315EBA08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0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1F28-2D96-49A3-9035-D198F3C8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F30B-33B1-42AB-84E0-CDF15D982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Choosing the right markers</a:t>
            </a:r>
          </a:p>
          <a:p>
            <a:pPr lvl="1"/>
            <a:r>
              <a:rPr lang="en-GB" dirty="0"/>
              <a:t>Static markers</a:t>
            </a:r>
          </a:p>
          <a:p>
            <a:pPr lvl="1"/>
            <a:r>
              <a:rPr lang="en-GB" dirty="0"/>
              <a:t>Dynamic markers</a:t>
            </a:r>
          </a:p>
          <a:p>
            <a:pPr lvl="2"/>
            <a:r>
              <a:rPr lang="en-GB" dirty="0"/>
              <a:t>Must use deep learning techniques trained on all the variations of the marker.</a:t>
            </a:r>
          </a:p>
          <a:p>
            <a:r>
              <a:rPr lang="en-GB" dirty="0"/>
              <a:t>Choosing the right user profiling to apply depending on the context in which they are used in </a:t>
            </a:r>
          </a:p>
          <a:p>
            <a:pPr lvl="1"/>
            <a:r>
              <a:rPr lang="en-GB" dirty="0"/>
              <a:t>No pre-existing database</a:t>
            </a:r>
          </a:p>
          <a:p>
            <a:r>
              <a:rPr lang="en-GB" dirty="0"/>
              <a:t>Vuforia cannot handle multiple model targets in one Unity scene</a:t>
            </a:r>
          </a:p>
          <a:p>
            <a:pPr lvl="1"/>
            <a:r>
              <a:rPr lang="en-GB" dirty="0"/>
              <a:t>Used image targets </a:t>
            </a:r>
          </a:p>
          <a:p>
            <a:pPr lvl="1"/>
            <a:r>
              <a:rPr lang="en-GB" dirty="0"/>
              <a:t>When activated the respective model target is then activated</a:t>
            </a:r>
          </a:p>
          <a:p>
            <a:pPr lvl="1"/>
            <a:r>
              <a:rPr lang="en-GB" dirty="0"/>
              <a:t>Caused the panning issue where a slight delay occurs due to the application’s inability to quickly switch from image target to model target recognition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5E380-2408-4FAA-840D-3972D2904A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22AF5-C0B4-4C5D-A6F0-315EBA08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7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A86E-1D41-4BEB-9773-C4F8621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3E70-C08E-424A-9A54-5C36238A9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Encourage the company gradually improve the recommendation algorithms they apply for profiling.</a:t>
            </a:r>
          </a:p>
          <a:p>
            <a:pPr lvl="1"/>
            <a:r>
              <a:rPr lang="en-GB" dirty="0"/>
              <a:t>Random walk (if without a dataset), then apply an </a:t>
            </a:r>
            <a:r>
              <a:rPr lang="en-GB" dirty="0" err="1"/>
              <a:t>svd</a:t>
            </a:r>
            <a:r>
              <a:rPr lang="en-GB" dirty="0"/>
              <a:t>++, and finally make use of deep learning.</a:t>
            </a:r>
          </a:p>
          <a:p>
            <a:r>
              <a:rPr lang="en-GB" dirty="0"/>
              <a:t>Real World interaction via augmented reality </a:t>
            </a:r>
          </a:p>
          <a:p>
            <a:pPr lvl="1"/>
            <a:r>
              <a:rPr lang="en-GB" dirty="0"/>
              <a:t>Interact with real world devices such as lighting, printers, coffee machines and punch clocks.</a:t>
            </a:r>
          </a:p>
          <a:p>
            <a:pPr lvl="1"/>
            <a:r>
              <a:rPr lang="en-GB" dirty="0"/>
              <a:t>Allow the users to also book an office on the spot when viewing information about it, making use of the company’s shared online calendar.</a:t>
            </a:r>
          </a:p>
          <a:p>
            <a:r>
              <a:rPr lang="en-GB" dirty="0"/>
              <a:t>Include holographic live directions via location based AR</a:t>
            </a:r>
          </a:p>
          <a:p>
            <a:pPr lvl="1"/>
            <a:r>
              <a:rPr lang="en-GB" dirty="0"/>
              <a:t>Would need to switch to </a:t>
            </a:r>
            <a:r>
              <a:rPr lang="en-GB" dirty="0" err="1"/>
              <a:t>ARKit</a:t>
            </a:r>
            <a:r>
              <a:rPr lang="en-GB" dirty="0"/>
              <a:t> or </a:t>
            </a:r>
            <a:r>
              <a:rPr lang="en-GB" dirty="0" err="1"/>
              <a:t>ARCore</a:t>
            </a:r>
            <a:r>
              <a:rPr lang="en-GB" dirty="0"/>
              <a:t> if the company prefers to invest in an indoor positioning system</a:t>
            </a:r>
          </a:p>
          <a:p>
            <a:pPr lvl="1"/>
            <a:r>
              <a:rPr lang="en-GB" dirty="0"/>
              <a:t>Can use Vuforia by feeding the model targets 3D detailed models of the corridors.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31C396-229A-4730-B499-C552729D45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BB8F-95F6-475F-9A4D-68F2B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8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A86E-1D41-4BEB-9773-C4F8621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3E70-C08E-424A-9A54-5C36238A9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Include explainable AI</a:t>
            </a:r>
          </a:p>
          <a:p>
            <a:pPr lvl="1"/>
            <a:r>
              <a:rPr lang="en-GB" dirty="0"/>
              <a:t>Interpret the models applied and their results</a:t>
            </a:r>
          </a:p>
          <a:p>
            <a:pPr lvl="1"/>
            <a:r>
              <a:rPr lang="en-GB" dirty="0"/>
              <a:t>Improves transparency with human-interpretable explanations</a:t>
            </a:r>
          </a:p>
          <a:p>
            <a:pPr marL="27432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31C396-229A-4730-B499-C552729D45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BB8F-95F6-475F-9A4D-68F2B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0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A773-C4E5-477D-926B-67391C2C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Conclude…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1E70-4541-4595-B9B0-FB296B66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Vuforia traditional CV techniques and deep learning techniques were used in combination to provide the augmented reality side of the application.</a:t>
            </a:r>
          </a:p>
          <a:p>
            <a:r>
              <a:rPr lang="en-GB" dirty="0"/>
              <a:t>Collaborative via SVD++ and item to item based similarity filtering techniques were used to provide the user profiling and recommendation component of the application. </a:t>
            </a:r>
          </a:p>
          <a:p>
            <a:r>
              <a:rPr lang="en-GB" dirty="0"/>
              <a:t>11 markers were used in total including the coffee machine</a:t>
            </a:r>
          </a:p>
          <a:p>
            <a:r>
              <a:rPr lang="en-GB" dirty="0"/>
              <a:t>Quantitative testing for performed on the AR and User profiling components</a:t>
            </a:r>
          </a:p>
          <a:p>
            <a:pPr lvl="1"/>
            <a:r>
              <a:rPr lang="en-GB" dirty="0"/>
              <a:t>Distance, colour, rotation and occlusion variances were tested on the AR component</a:t>
            </a:r>
          </a:p>
          <a:p>
            <a:pPr lvl="1"/>
            <a:r>
              <a:rPr lang="en-GB" dirty="0"/>
              <a:t>SVD++ on average performed best in comparison to other models in baseline testing.</a:t>
            </a:r>
          </a:p>
          <a:p>
            <a:r>
              <a:rPr lang="en-GB" dirty="0"/>
              <a:t>Qualitative testing was performed on the overall application</a:t>
            </a:r>
          </a:p>
          <a:p>
            <a:pPr lvl="1"/>
            <a:r>
              <a:rPr lang="en-GB" dirty="0"/>
              <a:t>On average the system achieved positive and promising results highlighting the applicability of the techniques applied and implemented for the context in which they were used in.</a:t>
            </a:r>
          </a:p>
          <a:p>
            <a:r>
              <a:rPr lang="en-GB" dirty="0"/>
              <a:t>The results seem to be successful. However, one should not ignore or overlook the fact that there will always be room for improvement and innovation.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62EF9-5BCF-4D95-AF67-50CE4219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6009-387A-4622-BDC3-706F3A23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/>
              <a:t>Acknowledgements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AAC576-6E20-48F7-A0E2-8A03CEBB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GB" dirty="0"/>
              <a:t>The faculty for allowing me to perform such research</a:t>
            </a:r>
          </a:p>
          <a:p>
            <a:r>
              <a:rPr lang="en-GB" dirty="0" err="1"/>
              <a:t>Dr.Camilleri</a:t>
            </a:r>
            <a:r>
              <a:rPr lang="en-GB" dirty="0"/>
              <a:t> for her constant support and feedback.</a:t>
            </a:r>
          </a:p>
          <a:p>
            <a:r>
              <a:rPr lang="en-GB" dirty="0"/>
              <a:t>CCBill for allowing me to carry out the research within their workplace.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7054-4F16-4CE4-8EF5-B484934B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1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6009-387A-4622-BDC3-706F3A23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AAC576-6E20-48F7-A0E2-8A03CEBB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en-GB" dirty="0"/>
              <a:t> T. Haritos and N. D. </a:t>
            </a:r>
            <a:r>
              <a:rPr lang="en-GB" dirty="0" err="1"/>
              <a:t>Macchiarella</a:t>
            </a:r>
            <a:r>
              <a:rPr lang="en-GB" dirty="0"/>
              <a:t>, “A mobile application of augmented reality for aerospace maintenance training,” in 24th Digital Avionics Systems Conference, vol. 1, Oct 2005, pp. 5.B.3–5.1.</a:t>
            </a:r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 C. P. de Miguel, “</a:t>
            </a:r>
            <a:r>
              <a:rPr lang="en-GB" dirty="0" err="1"/>
              <a:t>Arlodge</a:t>
            </a:r>
            <a:r>
              <a:rPr lang="en-GB" dirty="0"/>
              <a:t> : Context-aware recommender system based on augmented reality to assist on the accommodation search process,” 2014.</a:t>
            </a:r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 F. </a:t>
            </a:r>
            <a:r>
              <a:rPr lang="en-GB" dirty="0" err="1"/>
              <a:t>Cacheda</a:t>
            </a:r>
            <a:r>
              <a:rPr lang="en-GB" dirty="0"/>
              <a:t>, V. Carneiro, D. </a:t>
            </a:r>
            <a:r>
              <a:rPr lang="en-GB" dirty="0" err="1"/>
              <a:t>Ferna´ndez</a:t>
            </a:r>
            <a:r>
              <a:rPr lang="en-GB" dirty="0"/>
              <a:t>, and V. </a:t>
            </a:r>
            <a:r>
              <a:rPr lang="en-GB" dirty="0" err="1"/>
              <a:t>Formoso</a:t>
            </a:r>
            <a:r>
              <a:rPr lang="en-GB" dirty="0"/>
              <a:t>, “Comparison of collaborative ﬁltering algorithms: Limitations of current techniques and proposals for scalable, </a:t>
            </a:r>
            <a:r>
              <a:rPr lang="en-GB" dirty="0" err="1"/>
              <a:t>highperformance</a:t>
            </a:r>
            <a:r>
              <a:rPr lang="en-GB" dirty="0"/>
              <a:t> recommender systems,” TWEB, vol. 5, p. 2, 01 2011.</a:t>
            </a:r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Z. Zhang, S. Shang, S. R. Kulkarni, and P. Hui, “Improving augmented reality using recommender systems,” in Proceedings of the 7th ACM Conference on Recommender Systems, ser. </a:t>
            </a:r>
            <a:r>
              <a:rPr lang="en-GB" dirty="0" err="1"/>
              <a:t>RecSys</a:t>
            </a:r>
            <a:r>
              <a:rPr lang="en-GB" dirty="0"/>
              <a:t> ’13. New York, NY, USA: Association for Computing Machinery, 2013, p. 173–176. [Online]. Available: </a:t>
            </a:r>
            <a:r>
              <a:rPr lang="en-GB" dirty="0">
                <a:hlinkClick r:id="rId2"/>
              </a:rPr>
              <a:t>https://doi.org/10.1145/2507157.2507211</a:t>
            </a:r>
            <a:endParaRPr lang="en-GB" dirty="0"/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V. </a:t>
            </a:r>
            <a:r>
              <a:rPr lang="en-GB" dirty="0" err="1"/>
              <a:t>Lepetit</a:t>
            </a:r>
            <a:r>
              <a:rPr lang="en-GB" dirty="0"/>
              <a:t>, “On computer vision for augmented reality,” 08 2008, pp. 13 – 16.</a:t>
            </a:r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D. </a:t>
            </a:r>
            <a:r>
              <a:rPr lang="en-GB" dirty="0" err="1"/>
              <a:t>Procha´zka</a:t>
            </a:r>
            <a:r>
              <a:rPr lang="en-GB" dirty="0"/>
              <a:t>, O. </a:t>
            </a:r>
            <a:r>
              <a:rPr lang="en-GB" dirty="0" err="1"/>
              <a:t>Popelka</a:t>
            </a:r>
            <a:r>
              <a:rPr lang="en-GB" dirty="0"/>
              <a:t>, T. </a:t>
            </a:r>
            <a:r>
              <a:rPr lang="en-GB" dirty="0" err="1"/>
              <a:t>Koubek</a:t>
            </a:r>
            <a:r>
              <a:rPr lang="en-GB" dirty="0"/>
              <a:t>, J. </a:t>
            </a:r>
            <a:r>
              <a:rPr lang="en-GB" dirty="0" err="1"/>
              <a:t>Landa</a:t>
            </a:r>
            <a:r>
              <a:rPr lang="en-GB" dirty="0"/>
              <a:t>, and J. </a:t>
            </a:r>
            <a:r>
              <a:rPr lang="en-GB" dirty="0" err="1"/>
              <a:t>Kolomaznik</a:t>
            </a:r>
            <a:r>
              <a:rPr lang="en-GB" dirty="0"/>
              <a:t>, “Hybrid </a:t>
            </a:r>
            <a:r>
              <a:rPr lang="en-GB" dirty="0" err="1"/>
              <a:t>surfgolay</a:t>
            </a:r>
            <a:r>
              <a:rPr lang="en-GB" dirty="0"/>
              <a:t> marker detection method for augmented reality applications,” Journal of WSCG, vol. 20, pp. 197–204, 01 2012.</a:t>
            </a:r>
          </a:p>
          <a:p>
            <a:pPr marL="342900" indent="-342900">
              <a:buFont typeface="+mj-lt"/>
              <a:buAutoNum type="arabicParenR"/>
            </a:pPr>
            <a:r>
              <a:rPr lang="en-GB" dirty="0"/>
              <a:t> M. </a:t>
            </a:r>
            <a:r>
              <a:rPr lang="en-GB" dirty="0" err="1"/>
              <a:t>Garon</a:t>
            </a:r>
            <a:r>
              <a:rPr lang="en-GB" dirty="0"/>
              <a:t> and J.-F. Lalonde, “Deep 6-DOF tracking,” IEEE Transactions on Visualization and Computer Graphics, vol. 23, no. 11, 2017.</a:t>
            </a:r>
          </a:p>
          <a:p>
            <a:pPr marL="342900" indent="-342900">
              <a:buFont typeface="+mj-lt"/>
              <a:buAutoNum type="arabicParenR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7054-4F16-4CE4-8EF5-B484934B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6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77DB-3D72-427F-8D86-5BA7249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you not include a navigation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D025-744E-4633-B73D-F7F8FBFA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Was not within the scope of my research due to the robustness of the implementation standalone from the implementation I myself made which was also robust in its nature.</a:t>
            </a:r>
          </a:p>
          <a:p>
            <a:r>
              <a:rPr lang="en-GB" dirty="0"/>
              <a:t>Indoor positioning systems</a:t>
            </a:r>
          </a:p>
          <a:p>
            <a:pPr lvl="1"/>
            <a:r>
              <a:rPr lang="en-GB" dirty="0"/>
              <a:t>Can generally be expensive to implement</a:t>
            </a:r>
          </a:p>
          <a:p>
            <a:pPr lvl="1"/>
            <a:r>
              <a:rPr lang="en-GB" dirty="0"/>
              <a:t>The most inexpensive ones are Bluetooth and </a:t>
            </a:r>
            <a:r>
              <a:rPr lang="en-GB" dirty="0" err="1"/>
              <a:t>wifi</a:t>
            </a:r>
            <a:r>
              <a:rPr lang="en-GB" dirty="0"/>
              <a:t> based</a:t>
            </a:r>
          </a:p>
          <a:p>
            <a:pPr lvl="1"/>
            <a:r>
              <a:rPr lang="en-GB" dirty="0"/>
              <a:t>Give a maximum error of 5m (Shah, Darshan &amp; Shah, </a:t>
            </a:r>
            <a:r>
              <a:rPr lang="en-GB" dirty="0" err="1"/>
              <a:t>Kavish</a:t>
            </a:r>
            <a:r>
              <a:rPr lang="en-GB" dirty="0"/>
              <a:t>. (2012). Basic of Wi-Fi based positioning system. )</a:t>
            </a:r>
          </a:p>
          <a:p>
            <a:pPr lvl="0"/>
            <a:r>
              <a:rPr lang="en-GB" sz="1600" dirty="0"/>
              <a:t>Why did you not include live directions?</a:t>
            </a:r>
          </a:p>
          <a:p>
            <a:pPr lvl="1"/>
            <a:r>
              <a:rPr lang="en-GB" sz="1400" dirty="0"/>
              <a:t>Location-based AR</a:t>
            </a:r>
          </a:p>
          <a:p>
            <a:pPr lvl="2"/>
            <a:r>
              <a:rPr lang="en-GB" sz="1300" dirty="0"/>
              <a:t>Indoor positioning system OR 3D photorealistic models of the entire workplace</a:t>
            </a:r>
          </a:p>
          <a:p>
            <a:pPr lvl="2"/>
            <a:r>
              <a:rPr lang="en-GB" sz="1300" dirty="0"/>
              <a:t>Two very robust features</a:t>
            </a:r>
          </a:p>
          <a:p>
            <a:pPr lvl="2"/>
            <a:r>
              <a:rPr lang="en-GB" sz="1300" dirty="0"/>
              <a:t>Going against company’s policy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9C1F-2AB6-44CD-B215-82D83234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6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9B8A-FB52-4EDA-AE70-FA4AFD98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C45-3BFA-418B-96B1-373961A83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GB" sz="1700" dirty="0"/>
              <a:t>To build a real-time assisting application which can help interns and visitors easily adjust within a workplace</a:t>
            </a:r>
          </a:p>
          <a:p>
            <a:r>
              <a:rPr lang="en-GB" sz="1700" dirty="0"/>
              <a:t>An application which would addresses job fitness for new employees</a:t>
            </a:r>
          </a:p>
          <a:p>
            <a:r>
              <a:rPr lang="en-GB" sz="1700" dirty="0"/>
              <a:t>To provide an assistant augmented reality application</a:t>
            </a:r>
          </a:p>
          <a:p>
            <a:r>
              <a:rPr lang="en-GB" sz="1700" dirty="0"/>
              <a:t>Applying object and image recognition in combination with the right user profiling and recommendation techniques.</a:t>
            </a:r>
          </a:p>
        </p:txBody>
      </p:sp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3A512169-B55E-4FCB-BC69-B97A04D2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263826"/>
            <a:ext cx="4663440" cy="342762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F1EF8-28A2-4F05-8B42-59092BDE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59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7907-958E-421A-838E-E36056E5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did you create a dataset yourself and about its reliability?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4018-A5EB-4977-9176-FF2D59CA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It is a dataset generated solemnly for the AR prototype.</a:t>
            </a:r>
          </a:p>
          <a:p>
            <a:r>
              <a:rPr lang="en-GB" sz="1600" dirty="0"/>
              <a:t>No similar pre-existing systems.</a:t>
            </a:r>
          </a:p>
          <a:p>
            <a:r>
              <a:rPr lang="en-GB" sz="1600" dirty="0"/>
              <a:t>To test which model best to apply in the current context it was applied to.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7BC0B-F5A3-4A78-819B-8DB4B554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0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97DB-5EC7-4927-B704-494FB6E8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RS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56E8-F6C8-4D6D-8D55-D6ED3C90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Two user query models</a:t>
            </a:r>
          </a:p>
          <a:p>
            <a:pPr lvl="1"/>
            <a:r>
              <a:rPr lang="en-GB" dirty="0"/>
              <a:t>Visitor</a:t>
            </a:r>
          </a:p>
          <a:p>
            <a:pPr lvl="2"/>
            <a:r>
              <a:rPr lang="en-GB" dirty="0"/>
              <a:t>Collaborative + Item to item based similarity  -&gt; user query</a:t>
            </a:r>
          </a:p>
          <a:p>
            <a:pPr lvl="1"/>
            <a:r>
              <a:rPr lang="en-GB" dirty="0"/>
              <a:t>Intern</a:t>
            </a:r>
          </a:p>
          <a:p>
            <a:pPr lvl="2"/>
            <a:r>
              <a:rPr lang="en-GB" dirty="0"/>
              <a:t>((Sec/HR/Manager) + (</a:t>
            </a:r>
            <a:r>
              <a:rPr lang="en-GB" dirty="0" err="1"/>
              <a:t>GR,RestRooms,Kitchen</a:t>
            </a:r>
            <a:r>
              <a:rPr lang="en-GB" dirty="0"/>
              <a:t>)) + item to item based -&gt; user query</a:t>
            </a:r>
          </a:p>
          <a:p>
            <a:r>
              <a:rPr lang="en-GB" dirty="0"/>
              <a:t>Singular Value Decomposition</a:t>
            </a:r>
          </a:p>
          <a:p>
            <a:pPr lvl="1"/>
            <a:r>
              <a:rPr lang="en-GB" dirty="0"/>
              <a:t>Decomposing vectors onto orthogonal axes</a:t>
            </a:r>
          </a:p>
          <a:p>
            <a:pPr lvl="1"/>
            <a:r>
              <a:rPr lang="en-GB" dirty="0"/>
              <a:t>Any set of vectors(A) can be expressed in terms of their lengths of projections (S) on some set of orthogonal axes (V)</a:t>
            </a:r>
          </a:p>
          <a:p>
            <a:pPr lvl="1"/>
            <a:r>
              <a:rPr lang="en-GB" dirty="0"/>
              <a:t>SVD++ takes implicit data into consideration hence the ++</a:t>
            </a:r>
          </a:p>
          <a:p>
            <a:pPr lvl="1"/>
            <a:r>
              <a:rPr lang="en-GB" dirty="0"/>
              <a:t>A=</a:t>
            </a:r>
            <a:r>
              <a:rPr lang="en-GB" dirty="0" err="1"/>
              <a:t>U∑Vtranspose</a:t>
            </a:r>
            <a:endParaRPr lang="en-GB" dirty="0"/>
          </a:p>
          <a:p>
            <a:pPr lvl="1"/>
            <a:r>
              <a:rPr lang="en-GB" dirty="0"/>
              <a:t>Firstly compute A.V=S</a:t>
            </a:r>
          </a:p>
          <a:p>
            <a:pPr lvl="2"/>
            <a:r>
              <a:rPr lang="en-GB" dirty="0"/>
              <a:t>A- matrix of points </a:t>
            </a:r>
          </a:p>
          <a:p>
            <a:pPr lvl="2"/>
            <a:r>
              <a:rPr lang="en-GB" dirty="0"/>
              <a:t>V- matrix of decomposition</a:t>
            </a:r>
          </a:p>
          <a:p>
            <a:pPr lvl="2"/>
            <a:r>
              <a:rPr lang="en-GB" dirty="0"/>
              <a:t>S- Matrix of the lengths of projections</a:t>
            </a:r>
          </a:p>
          <a:p>
            <a:pPr marL="548640" lvl="2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5AD9C-657B-45E1-8FA4-25271C28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23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D36A-7989-4FCC-A7E4-93346E67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RS work? (SVD++ </a:t>
            </a:r>
            <a:r>
              <a:rPr lang="en-GB" dirty="0" err="1"/>
              <a:t>cont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04963-39AA-44A7-B25E-A033A15D7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= </a:t>
            </a:r>
            <a:r>
              <a:rPr lang="en-GB" dirty="0" err="1"/>
              <a:t>Svtranspose</a:t>
            </a:r>
            <a:endParaRPr lang="en-GB" dirty="0"/>
          </a:p>
          <a:p>
            <a:pPr lvl="1"/>
            <a:r>
              <a:rPr lang="en-GB" dirty="0"/>
              <a:t>Any set of vectors (A) can be expressed in terms of their lengths of projections (S) on some set of orthogonal axes (V).</a:t>
            </a:r>
          </a:p>
          <a:p>
            <a:r>
              <a:rPr lang="en-GB" dirty="0"/>
              <a:t>S= U∑</a:t>
            </a:r>
          </a:p>
          <a:p>
            <a:pPr lvl="1"/>
            <a:r>
              <a:rPr lang="en-GB" dirty="0"/>
              <a:t>Compute a column vector containing the lengths of projections of each point on first axis</a:t>
            </a:r>
          </a:p>
          <a:p>
            <a:pPr lvl="1"/>
            <a:r>
              <a:rPr lang="en-GB" dirty="0"/>
              <a:t>Compute a column vector containing the lengths of projections of each point on second axis</a:t>
            </a:r>
          </a:p>
          <a:p>
            <a:pPr lvl="1"/>
            <a:r>
              <a:rPr lang="en-GB" dirty="0"/>
              <a:t>Applying a division concept to the matrix of the two computations and balance them out by an identity matrix</a:t>
            </a:r>
          </a:p>
          <a:p>
            <a:pPr lvl="1"/>
            <a:r>
              <a:rPr lang="en-GB" dirty="0"/>
              <a:t>Hence A=</a:t>
            </a:r>
            <a:r>
              <a:rPr lang="en-GB" dirty="0" err="1"/>
              <a:t>U∑Vtranspose</a:t>
            </a:r>
            <a:endParaRPr lang="en-GB" dirty="0"/>
          </a:p>
          <a:p>
            <a:r>
              <a:rPr lang="en-GB" dirty="0"/>
              <a:t>This works with a utility matrix of user ratings and tasked or locations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FF199-F603-4D1C-A075-FFF8FE2D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66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E61F-AFA0-43EE-A1F2-C3411D21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Explain the AR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1208-5037-479F-8145-63C0F88DE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Two object and image recognition techniques</a:t>
            </a:r>
          </a:p>
          <a:p>
            <a:pPr lvl="1"/>
            <a:r>
              <a:rPr lang="en-GB" dirty="0"/>
              <a:t>Traditional computer vision</a:t>
            </a:r>
          </a:p>
          <a:p>
            <a:pPr lvl="2"/>
            <a:r>
              <a:rPr lang="en-GB" dirty="0"/>
              <a:t>Recognise via edges and contours</a:t>
            </a:r>
          </a:p>
          <a:p>
            <a:pPr lvl="1"/>
            <a:r>
              <a:rPr lang="en-GB" dirty="0"/>
              <a:t>Deep Learning techniques</a:t>
            </a:r>
          </a:p>
          <a:p>
            <a:pPr lvl="2"/>
            <a:r>
              <a:rPr lang="en-GB" dirty="0"/>
              <a:t>CNN</a:t>
            </a:r>
          </a:p>
          <a:p>
            <a:pPr lvl="2"/>
            <a:r>
              <a:rPr lang="en-GB" dirty="0"/>
              <a:t>Fed 3D Object</a:t>
            </a:r>
          </a:p>
          <a:p>
            <a:pPr lvl="2"/>
            <a:r>
              <a:rPr lang="en-GB" dirty="0"/>
              <a:t>Creates frames (builds dataset)</a:t>
            </a:r>
          </a:p>
          <a:p>
            <a:pPr lvl="2"/>
            <a:r>
              <a:rPr lang="en-GB" dirty="0"/>
              <a:t>Estimates pose</a:t>
            </a:r>
          </a:p>
          <a:p>
            <a:pPr lvl="2"/>
            <a:r>
              <a:rPr lang="en-GB" dirty="0"/>
              <a:t>Edges and contours detected in each frame</a:t>
            </a:r>
          </a:p>
          <a:p>
            <a:r>
              <a:rPr lang="en-GB" sz="1600" dirty="0"/>
              <a:t>Not much content with regards to exactly what architectures were applied since commercial library.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2FA93-2F60-4D1C-80A3-B8FDE745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6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FCDA-4781-467F-88FB-A6371E62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extended tracking?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6DC6-665A-49F3-82D3-45BF6DE2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Feature which allows Vuforia to track targets using natural features surrounding it.</a:t>
            </a:r>
          </a:p>
          <a:p>
            <a:r>
              <a:rPr lang="en-GB" sz="1600" dirty="0"/>
              <a:t>Vuforia builds a map of features surrounding the target, maintaining detection even though not within camera view.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ACE2-379A-47AC-944A-F0CDE60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7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4F5D-93E2-4614-8085-6229FD20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object recognition works using model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5C631-7A36-440E-A56D-00B8F699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Interest point detection </a:t>
            </a:r>
          </a:p>
          <a:p>
            <a:pPr lvl="1"/>
            <a:r>
              <a:rPr lang="en-GB" dirty="0"/>
              <a:t>Works by having a set of template images, capturing the object appearance and pre-deﬁned feature patterns. As features are detected by the tracker, they are compared to the features – interest points – of the template images and the orientation can be calculated</a:t>
            </a:r>
          </a:p>
          <a:p>
            <a:r>
              <a:rPr lang="en-GB" sz="1600" b="1" dirty="0"/>
              <a:t>3D pose estimation</a:t>
            </a:r>
            <a:r>
              <a:rPr lang="en-GB" sz="1600" dirty="0"/>
              <a:t> is a process of predicting the transformation of an object from a user-defined reference pose.</a:t>
            </a:r>
            <a:endParaRPr lang="en-GB" sz="1800" dirty="0"/>
          </a:p>
          <a:p>
            <a:r>
              <a:rPr lang="en-GB" sz="1600" b="1" dirty="0"/>
              <a:t>Points are extracted edges and corners mostly</a:t>
            </a:r>
            <a:endParaRPr lang="en-GB" sz="1800" dirty="0"/>
          </a:p>
          <a:p>
            <a:pPr lvl="1"/>
            <a:r>
              <a:rPr lang="en-GB" b="1" dirty="0"/>
              <a:t>Reconstructs the image points</a:t>
            </a:r>
            <a:endParaRPr lang="en-GB" sz="1500" dirty="0"/>
          </a:p>
          <a:p>
            <a:r>
              <a:rPr lang="en-GB" sz="1600" b="1" dirty="0"/>
              <a:t>Can use the iterative closest point algorithm</a:t>
            </a:r>
            <a:endParaRPr lang="en-GB" sz="1800" dirty="0"/>
          </a:p>
          <a:p>
            <a:r>
              <a:rPr lang="en-GB" sz="1600" dirty="0"/>
              <a:t>Can handle occlusion</a:t>
            </a:r>
          </a:p>
          <a:p>
            <a:r>
              <a:rPr lang="en-GB" sz="1600" dirty="0"/>
              <a:t>Estimation by comparison within phone using a database of points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1245-2020-4E78-888D-B6FF50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2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F6C3-6280-417B-944A-1371DAC4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Does Model tracking work in Vuforia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BB40-C753-4574-BEEC-6F35A63C9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Edge based method</a:t>
            </a:r>
          </a:p>
          <a:p>
            <a:pPr lvl="1"/>
            <a:r>
              <a:rPr lang="en-GB" dirty="0"/>
              <a:t>Extracts contour and fit them to the models’ outlines</a:t>
            </a:r>
          </a:p>
          <a:p>
            <a:pPr lvl="1"/>
            <a:r>
              <a:rPr lang="en-GB" dirty="0"/>
              <a:t>OR look for strong gradients in image around first estimation of the object pose without explicitly extracting contours – fast and general</a:t>
            </a:r>
          </a:p>
          <a:p>
            <a:r>
              <a:rPr lang="en-GB" sz="1600" dirty="0" err="1"/>
              <a:t>RAPiD</a:t>
            </a:r>
            <a:endParaRPr lang="en-GB" sz="1600" dirty="0"/>
          </a:p>
          <a:p>
            <a:pPr lvl="1"/>
            <a:r>
              <a:rPr lang="en-GB" dirty="0"/>
              <a:t>Low computational complexity</a:t>
            </a:r>
          </a:p>
          <a:p>
            <a:pPr lvl="1"/>
            <a:r>
              <a:rPr lang="en-GB" dirty="0"/>
              <a:t>Sampled control points along 3d model edges</a:t>
            </a:r>
          </a:p>
          <a:p>
            <a:pPr lvl="2"/>
            <a:r>
              <a:rPr lang="en-GB" dirty="0"/>
              <a:t>Simple loop</a:t>
            </a:r>
          </a:p>
          <a:p>
            <a:pPr lvl="3"/>
            <a:r>
              <a:rPr lang="en-GB" dirty="0"/>
              <a:t>Each </a:t>
            </a:r>
            <a:r>
              <a:rPr lang="en-GB" dirty="0" err="1"/>
              <a:t>fram</a:t>
            </a:r>
            <a:r>
              <a:rPr lang="en-GB" dirty="0"/>
              <a:t> </a:t>
            </a:r>
            <a:r>
              <a:rPr lang="en-GB" dirty="0" err="1"/>
              <a:t>prediciting</a:t>
            </a:r>
            <a:r>
              <a:rPr lang="en-GB" dirty="0"/>
              <a:t> pose= </a:t>
            </a:r>
            <a:r>
              <a:rPr lang="en-GB" dirty="0" err="1"/>
              <a:t>est</a:t>
            </a:r>
            <a:r>
              <a:rPr lang="en-GB" dirty="0"/>
              <a:t> pose visible with new location</a:t>
            </a:r>
          </a:p>
          <a:p>
            <a:pPr lvl="3"/>
            <a:r>
              <a:rPr lang="en-GB" dirty="0"/>
              <a:t>Match and compares points</a:t>
            </a:r>
          </a:p>
          <a:p>
            <a:r>
              <a:rPr lang="en-GB" sz="1600" dirty="0"/>
              <a:t>OR Explicit Edge Extraction</a:t>
            </a:r>
          </a:p>
          <a:p>
            <a:pPr lvl="1"/>
            <a:r>
              <a:rPr lang="en-GB" dirty="0"/>
              <a:t>Globally match model primitives with primitives extracted from the image</a:t>
            </a:r>
          </a:p>
          <a:p>
            <a:r>
              <a:rPr lang="en-GB" sz="1600" dirty="0" err="1"/>
              <a:t>RAPiD</a:t>
            </a:r>
            <a:r>
              <a:rPr lang="en-GB" sz="1600" dirty="0"/>
              <a:t> is more likely being use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F678F-8F47-4615-A534-4F3E1AA6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72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DC25-0F95-44A3-ADFA-2DC8BA5F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you choose SVD++ why not use deep learning straight away?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A58A-BF4C-470B-A6D6-87E436C7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Not large enough dataset</a:t>
            </a:r>
          </a:p>
          <a:p>
            <a:r>
              <a:rPr lang="en-GB" sz="1600" dirty="0"/>
              <a:t>For prototyping</a:t>
            </a:r>
          </a:p>
          <a:p>
            <a:r>
              <a:rPr lang="en-GB" sz="1600" dirty="0"/>
              <a:t>Has already been done and compared with </a:t>
            </a:r>
            <a:r>
              <a:rPr lang="en-GB" sz="1600" dirty="0" err="1"/>
              <a:t>svd</a:t>
            </a:r>
            <a:r>
              <a:rPr lang="en-GB" sz="1600" dirty="0"/>
              <a:t>++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78C5-32CE-4539-B9D9-5B893C69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39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1215353-DE71-4FDB-B721-FC07D919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GB" dirty="0"/>
              <a:t>Main Menu</a:t>
            </a:r>
          </a:p>
        </p:txBody>
      </p:sp>
      <p:pic>
        <p:nvPicPr>
          <p:cNvPr id="25" name="Content Placeholder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E5A3A-CB78-41D0-989F-9C56126A1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0" y="609600"/>
            <a:ext cx="2667000" cy="5334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A2235-C2A2-435F-AB5D-360C7CA6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2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1215353-DE71-4FDB-B721-FC07D919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GB" dirty="0"/>
              <a:t>Choosing a user profile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A2235-C2A2-435F-AB5D-360C7CA6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7795E4F2-41A6-4678-9700-9C0689764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0" y="609600"/>
            <a:ext cx="2667000" cy="5334000"/>
          </a:xfrm>
        </p:spPr>
      </p:pic>
    </p:spTree>
    <p:extLst>
      <p:ext uri="{BB962C8B-B14F-4D97-AF65-F5344CB8AC3E}">
        <p14:creationId xmlns:p14="http://schemas.microsoft.com/office/powerpoint/2010/main" val="143367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B132-ED1F-41C4-94E9-03DC70E6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0068-3067-4108-8C09-AB463EF9B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2961"/>
            <a:ext cx="4663440" cy="3749040"/>
          </a:xfrm>
        </p:spPr>
        <p:txBody>
          <a:bodyPr/>
          <a:lstStyle/>
          <a:p>
            <a:r>
              <a:rPr lang="en-GB" dirty="0"/>
              <a:t>Which is the right Augmented Reality Library for the current context?</a:t>
            </a:r>
          </a:p>
          <a:p>
            <a:r>
              <a:rPr lang="en-GB" dirty="0"/>
              <a:t>What are the right computer vision techniques to apply?</a:t>
            </a:r>
          </a:p>
          <a:p>
            <a:r>
              <a:rPr lang="en-GB" dirty="0"/>
              <a:t>What models and techniques are suitable to implement user profiling and recommendation depending on the user’s task at hand?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4595D1-D9F0-4AFE-902F-87D9ACBABF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805633"/>
            <a:ext cx="4664075" cy="234369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D5691-39E7-4E4D-A5EB-9B2EEDBD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9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Visitor’s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EC0A4D-8AFA-47B3-B7A5-0688477FB9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1816" y="2103438"/>
            <a:ext cx="1874043" cy="37480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FFA3051-99CA-47AA-A845-051842E044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09290" y="2103438"/>
            <a:ext cx="1967745" cy="3748087"/>
          </a:xfrm>
        </p:spPr>
      </p:pic>
    </p:spTree>
    <p:extLst>
      <p:ext uri="{BB962C8B-B14F-4D97-AF65-F5344CB8AC3E}">
        <p14:creationId xmlns:p14="http://schemas.microsoft.com/office/powerpoint/2010/main" val="424456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Intern’s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1D0FE4-7CE5-44CE-9061-25A93FFDE0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1816" y="2103438"/>
            <a:ext cx="1874043" cy="374808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55A23C4-0C81-4BB2-BA19-BFE00DE08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6141" y="2103438"/>
            <a:ext cx="1874043" cy="3748087"/>
          </a:xfrm>
        </p:spPr>
      </p:pic>
    </p:spTree>
    <p:extLst>
      <p:ext uri="{BB962C8B-B14F-4D97-AF65-F5344CB8AC3E}">
        <p14:creationId xmlns:p14="http://schemas.microsoft.com/office/powerpoint/2010/main" val="2121567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FBDF43D-F017-44AA-9359-A34D203D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/>
          <a:lstStyle/>
          <a:p>
            <a:r>
              <a:rPr lang="en-US" dirty="0"/>
              <a:t>Augmented Reality Offices</a:t>
            </a:r>
          </a:p>
        </p:txBody>
      </p:sp>
      <p:pic>
        <p:nvPicPr>
          <p:cNvPr id="7" name="Content Placeholder 6" descr="A green sign with white text&#10;&#10;Description automatically generated">
            <a:extLst>
              <a:ext uri="{FF2B5EF4-FFF2-40B4-BE49-F238E27FC236}">
                <a16:creationId xmlns:a16="http://schemas.microsoft.com/office/drawing/2014/main" id="{C4BB27E6-379A-4694-9D23-94287EDAE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0" y="609600"/>
            <a:ext cx="2667000" cy="5334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F115F-6393-4FD5-8224-99B6FFF9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8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Augmented Reality Offices</a:t>
            </a:r>
          </a:p>
        </p:txBody>
      </p:sp>
      <p:pic>
        <p:nvPicPr>
          <p:cNvPr id="13" name="Content Placeholder 12" descr="A close up of a computer&#10;&#10;Description automatically generated">
            <a:extLst>
              <a:ext uri="{FF2B5EF4-FFF2-40B4-BE49-F238E27FC236}">
                <a16:creationId xmlns:a16="http://schemas.microsoft.com/office/drawing/2014/main" id="{2F1F8330-4C42-4AFB-91C7-063BED57B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1816" y="2103438"/>
            <a:ext cx="1874043" cy="3748087"/>
          </a:xfrm>
        </p:spPr>
      </p:pic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C2DB22D-4125-4D13-97EF-8BF38E9B3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6141" y="2103438"/>
            <a:ext cx="1874043" cy="37480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7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GB" dirty="0"/>
              <a:t>Coffee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661E2-F2D9-44C9-A738-DF2A4851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0" y="609600"/>
            <a:ext cx="2667000" cy="533400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18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AR Coffee Machine Cappuccino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F25D2A4A-80DE-4C32-8196-7F817037FE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13225" y="2144713"/>
            <a:ext cx="1841500" cy="3767138"/>
          </a:xfrm>
        </p:spPr>
      </p:pic>
      <p:pic>
        <p:nvPicPr>
          <p:cNvPr id="11" name="Content Placeholder 10" descr="A picture containing monitor, sitting, screen, small&#10;&#10;Description automatically generated">
            <a:extLst>
              <a:ext uri="{FF2B5EF4-FFF2-40B4-BE49-F238E27FC236}">
                <a16:creationId xmlns:a16="http://schemas.microsoft.com/office/drawing/2014/main" id="{B80B7951-E7DD-4342-A0B4-F0A4A37BF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7275" y="2144713"/>
            <a:ext cx="1841500" cy="3767138"/>
          </a:xfrm>
        </p:spPr>
      </p:pic>
    </p:spTree>
    <p:extLst>
      <p:ext uri="{BB962C8B-B14F-4D97-AF65-F5344CB8AC3E}">
        <p14:creationId xmlns:p14="http://schemas.microsoft.com/office/powerpoint/2010/main" val="3004728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EF79-7F07-46E7-B95D-9AC65E76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AR Coffee Machine Cappuccino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F5A0-386C-4806-A855-9FE67235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F8EDCC-EEDD-46A7-9C59-57DDA7AED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13225" y="2144713"/>
            <a:ext cx="1841500" cy="376713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59C52C-1958-4419-8056-02DD16D4B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7275" y="2144713"/>
            <a:ext cx="1841500" cy="3767138"/>
          </a:xfrm>
        </p:spPr>
      </p:pic>
    </p:spTree>
    <p:extLst>
      <p:ext uri="{BB962C8B-B14F-4D97-AF65-F5344CB8AC3E}">
        <p14:creationId xmlns:p14="http://schemas.microsoft.com/office/powerpoint/2010/main" val="287679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2BF1-459C-4F14-B9B9-1D2DCCEC4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anchor="ctr">
            <a:normAutofit/>
          </a:bodyPr>
          <a:lstStyle/>
          <a:p>
            <a:r>
              <a:rPr lang="en-GB" dirty="0"/>
              <a:t>Design and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C56FF-43CD-4CED-8B00-687BB1A1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18E6-D0A5-42DB-B85D-8A4D2F0F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GB" dirty="0"/>
              <a:t>The 3 Main Components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82A15-12B5-4A7E-8FA3-DB2947AB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446CB40-831C-4836-83F0-9E4412FE6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54002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28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9943-88C9-4D81-BC3F-F61281AC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C1D2-8BC6-4BAC-BC23-5AC0D19A7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AR component</a:t>
            </a:r>
          </a:p>
          <a:p>
            <a:pPr lvl="1">
              <a:lnSpc>
                <a:spcPct val="90000"/>
              </a:lnSpc>
            </a:pPr>
            <a:r>
              <a:rPr lang="en-GB" sz="1400" dirty="0"/>
              <a:t>Images were taken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Initially of corridors</a:t>
            </a:r>
          </a:p>
          <a:p>
            <a:pPr lvl="3">
              <a:lnSpc>
                <a:spcPct val="90000"/>
              </a:lnSpc>
            </a:pPr>
            <a:r>
              <a:rPr lang="en-GB" dirty="0"/>
              <a:t>Feature extraction problem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Specific door signs were chosen as markers</a:t>
            </a:r>
          </a:p>
          <a:p>
            <a:pPr lvl="3">
              <a:lnSpc>
                <a:spcPct val="90000"/>
              </a:lnSpc>
            </a:pPr>
            <a:r>
              <a:rPr lang="en-GB" dirty="0"/>
              <a:t>Had unique distinct features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3D models were generated (11 in total)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Recommendation Component</a:t>
            </a:r>
          </a:p>
          <a:p>
            <a:pPr lvl="1">
              <a:lnSpc>
                <a:spcPct val="90000"/>
              </a:lnSpc>
            </a:pPr>
            <a:r>
              <a:rPr lang="en-GB" sz="1400" dirty="0"/>
              <a:t>A prototype dataset was built from scratch containing user-ratings</a:t>
            </a:r>
          </a:p>
          <a:p>
            <a:pPr lvl="1">
              <a:lnSpc>
                <a:spcPct val="90000"/>
              </a:lnSpc>
            </a:pPr>
            <a:r>
              <a:rPr lang="en-GB" sz="1400" dirty="0"/>
              <a:t>3 datasets in total for 3 separate tasks for the Visitors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Visit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Delivery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Interview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CC246F-49B8-432B-8E84-73E42AF4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928366"/>
            <a:ext cx="4663440" cy="209854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531B2-BB0B-4AAC-A6C1-20BDFDBB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DC94-C5DA-4C23-BBD4-659EEF11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29A95-DF22-40E3-9718-C2319EC602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Images were fed into Vuforia’s library and were processed using traditional CV techniques.</a:t>
            </a:r>
          </a:p>
          <a:p>
            <a:pPr lvl="1"/>
            <a:r>
              <a:rPr lang="en-GB" dirty="0"/>
              <a:t>Detecting edges and contours </a:t>
            </a:r>
          </a:p>
          <a:p>
            <a:r>
              <a:rPr lang="en-GB" dirty="0"/>
              <a:t>3D objects were fed to Vuforia’s model generator to perform deep learning techniques on.</a:t>
            </a:r>
          </a:p>
          <a:p>
            <a:pPr lvl="1"/>
            <a:r>
              <a:rPr lang="en-GB" dirty="0"/>
              <a:t>Detecting edges and contours at different lightings, distances, and angles.</a:t>
            </a:r>
          </a:p>
          <a:p>
            <a:pPr lvl="1"/>
            <a:r>
              <a:rPr lang="en-GB" dirty="0"/>
              <a:t>Dataset built using different frames of the same object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DC928B-56F5-476C-BE49-5A9AD0D2F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778996"/>
            <a:ext cx="4664075" cy="2396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E94ED-E69B-4411-A348-84085A5B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4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40A9-6BA5-46E7-9800-359CF3BB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Extraction (</a:t>
            </a:r>
            <a:r>
              <a:rPr lang="en-GB" dirty="0" err="1"/>
              <a:t>Cont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CABB-202C-450C-ABDF-185F7DAA0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User Recommendations</a:t>
            </a:r>
          </a:p>
          <a:p>
            <a:pPr lvl="1"/>
            <a:r>
              <a:rPr lang="en-GB" dirty="0"/>
              <a:t>Collaborative Filtering</a:t>
            </a:r>
          </a:p>
          <a:p>
            <a:pPr lvl="2"/>
            <a:r>
              <a:rPr lang="en-GB" dirty="0"/>
              <a:t>Features, were user ids, task ids and ratings.</a:t>
            </a:r>
          </a:p>
          <a:p>
            <a:pPr lvl="2"/>
            <a:r>
              <a:rPr lang="en-GB" dirty="0"/>
              <a:t>Fed to SVD++ model</a:t>
            </a:r>
          </a:p>
          <a:p>
            <a:pPr lvl="2"/>
            <a:r>
              <a:rPr lang="en-GB" dirty="0"/>
              <a:t>Matrix Factorisation method</a:t>
            </a:r>
          </a:p>
          <a:p>
            <a:pPr lvl="1"/>
            <a:r>
              <a:rPr lang="en-GB" dirty="0"/>
              <a:t>Item-item similarity based matrix</a:t>
            </a:r>
          </a:p>
          <a:p>
            <a:pPr lvl="2"/>
            <a:r>
              <a:rPr lang="en-GB" dirty="0"/>
              <a:t>Based on term frequency</a:t>
            </a:r>
          </a:p>
          <a:p>
            <a:pPr lvl="3"/>
            <a:r>
              <a:rPr lang="en-GB" dirty="0"/>
              <a:t>Visibility based</a:t>
            </a:r>
          </a:p>
          <a:p>
            <a:pPr lvl="2"/>
            <a:r>
              <a:rPr lang="en-GB" dirty="0"/>
              <a:t>Normalised</a:t>
            </a:r>
          </a:p>
          <a:p>
            <a:pPr lvl="2"/>
            <a:r>
              <a:rPr lang="en-GB" dirty="0"/>
              <a:t>Based on the amount of times an office (term) is passed by the user while finding an office in particular (document)</a:t>
            </a:r>
          </a:p>
          <a:p>
            <a:pPr lvl="2"/>
            <a:r>
              <a:rPr lang="en-GB" dirty="0"/>
              <a:t>Did not apply </a:t>
            </a:r>
            <a:r>
              <a:rPr lang="en-GB" dirty="0" err="1"/>
              <a:t>tf-idf</a:t>
            </a:r>
            <a:endParaRPr lang="en-GB" dirty="0"/>
          </a:p>
          <a:p>
            <a:pPr lvl="3"/>
            <a:r>
              <a:rPr lang="en-GB" dirty="0"/>
              <a:t>matrix scaling was done using one-fold normalisation since a term (a location within the office) appears in every task (a task is equivalent to a document)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ADABA-5542-4A06-903E-6D3824A48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0240" y="2547892"/>
            <a:ext cx="6005203" cy="21068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9C9B8-1615-46CF-8431-26E5EEBA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91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Microsoft Office PowerPoint</Application>
  <PresentationFormat>Widescreen</PresentationFormat>
  <Paragraphs>308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Garamond</vt:lpstr>
      <vt:lpstr>SavonVTI</vt:lpstr>
      <vt:lpstr>Workplace assistant augmented reality</vt:lpstr>
      <vt:lpstr>Problem Definition</vt:lpstr>
      <vt:lpstr>Problem Definition</vt:lpstr>
      <vt:lpstr>Research Questions</vt:lpstr>
      <vt:lpstr>Design and Implementation</vt:lpstr>
      <vt:lpstr>The 3 Main Components of the System</vt:lpstr>
      <vt:lpstr>Data Handling</vt:lpstr>
      <vt:lpstr>Feature Extraction</vt:lpstr>
      <vt:lpstr>Feature Extraction (Cont)</vt:lpstr>
      <vt:lpstr>User-Query Models</vt:lpstr>
      <vt:lpstr>Architecture</vt:lpstr>
      <vt:lpstr>Testing And Evaluation</vt:lpstr>
      <vt:lpstr>Quantitative AR Testing</vt:lpstr>
      <vt:lpstr>Colour Variance</vt:lpstr>
      <vt:lpstr>Orientation Variance</vt:lpstr>
      <vt:lpstr>Distance Variance</vt:lpstr>
      <vt:lpstr>Occlusion Variance</vt:lpstr>
      <vt:lpstr>Quantitative RS Testing</vt:lpstr>
      <vt:lpstr>Baseline Comparison of Algorithms</vt:lpstr>
      <vt:lpstr>Baseline Comparison of Algorithms</vt:lpstr>
      <vt:lpstr>Quantitative Testing</vt:lpstr>
      <vt:lpstr>Quantitative Testing (Cont.)</vt:lpstr>
      <vt:lpstr>Challenges and Limitations</vt:lpstr>
      <vt:lpstr>Future Work</vt:lpstr>
      <vt:lpstr>Future Work (Cont.)</vt:lpstr>
      <vt:lpstr>To Conclude…</vt:lpstr>
      <vt:lpstr>Acknowledgements</vt:lpstr>
      <vt:lpstr>References</vt:lpstr>
      <vt:lpstr>Why did you not include a navigation system?</vt:lpstr>
      <vt:lpstr>Why did you create a dataset yourself and about its reliability?</vt:lpstr>
      <vt:lpstr>How does the RS work?</vt:lpstr>
      <vt:lpstr>How does the RS work? (SVD++ cont)</vt:lpstr>
      <vt:lpstr>Explain the AR part</vt:lpstr>
      <vt:lpstr>What is extended tracking?</vt:lpstr>
      <vt:lpstr>How does object recognition works using model targets</vt:lpstr>
      <vt:lpstr>How Does Model tracking work in Vuforia</vt:lpstr>
      <vt:lpstr>Why did you choose SVD++ why not use deep learning straight away?</vt:lpstr>
      <vt:lpstr>Main Menu</vt:lpstr>
      <vt:lpstr>Choosing a user profile</vt:lpstr>
      <vt:lpstr>Visitor’s Section</vt:lpstr>
      <vt:lpstr>Intern’s Section</vt:lpstr>
      <vt:lpstr>Augmented Reality Offices</vt:lpstr>
      <vt:lpstr>Augmented Reality Offices</vt:lpstr>
      <vt:lpstr>Coffee Machine</vt:lpstr>
      <vt:lpstr>AR Coffee Machine Cappuccino Details</vt:lpstr>
      <vt:lpstr>AR Coffee Machine Cappuccino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2020-04-27T14:03:48Z</dcterms:created>
  <dcterms:modified xsi:type="dcterms:W3CDTF">2020-06-09T15:48:21Z</dcterms:modified>
</cp:coreProperties>
</file>